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xlsx" ContentType="application/vnd.openxmlformats-officedocument.spreadsheetml.sheet"/>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8" r:id="rId1"/>
  </p:sldMasterIdLst>
  <p:notesMasterIdLst>
    <p:notesMasterId r:id="rId12"/>
  </p:notesMasterIdLst>
  <p:sldIdLst>
    <p:sldId id="256" r:id="rId2"/>
    <p:sldId id="257" r:id="rId3"/>
    <p:sldId id="262" r:id="rId4"/>
    <p:sldId id="259" r:id="rId5"/>
    <p:sldId id="260" r:id="rId6"/>
    <p:sldId id="261" r:id="rId7"/>
    <p:sldId id="263" r:id="rId8"/>
    <p:sldId id="264" r:id="rId9"/>
    <p:sldId id="266"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903" autoAdjust="0"/>
    <p:restoredTop sz="94660"/>
  </p:normalViewPr>
  <p:slideViewPr>
    <p:cSldViewPr snapToObjects="1">
      <p:cViewPr varScale="1">
        <p:scale>
          <a:sx n="54" d="100"/>
          <a:sy n="54" d="100"/>
        </p:scale>
        <p:origin x="-14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35008311461067"/>
          <c:y val="0.124193740488321"/>
          <c:w val="0.850718722659667"/>
          <c:h val="0.689696287964004"/>
        </c:manualLayout>
      </c:layout>
      <c:barChart>
        <c:barDir val="col"/>
        <c:grouping val="clustered"/>
        <c:ser>
          <c:idx val="0"/>
          <c:order val="0"/>
          <c:tx>
            <c:strRef>
              <c:f>Sheet1!$B$1</c:f>
              <c:strCache>
                <c:ptCount val="1"/>
                <c:pt idx="0">
                  <c:v>% of Students Serviced</c:v>
                </c:pt>
              </c:strCache>
            </c:strRef>
          </c:tx>
          <c:spPr>
            <a:solidFill>
              <a:schemeClr val="accent3"/>
            </a:solidFill>
          </c:spPr>
          <c:cat>
            <c:strRef>
              <c:f>Sheet1!$A$2:$A$6</c:f>
              <c:strCache>
                <c:ptCount val="5"/>
                <c:pt idx="0">
                  <c:v>1976-77</c:v>
                </c:pt>
                <c:pt idx="1">
                  <c:v>1990-91</c:v>
                </c:pt>
                <c:pt idx="2">
                  <c:v>2000-01</c:v>
                </c:pt>
                <c:pt idx="3">
                  <c:v>2004-05</c:v>
                </c:pt>
                <c:pt idx="4">
                  <c:v>2007-08</c:v>
                </c:pt>
              </c:strCache>
            </c:strRef>
          </c:cat>
          <c:val>
            <c:numRef>
              <c:f>Sheet1!$B$2:$B$6</c:f>
              <c:numCache>
                <c:formatCode>General</c:formatCode>
                <c:ptCount val="5"/>
                <c:pt idx="0">
                  <c:v>8.3</c:v>
                </c:pt>
                <c:pt idx="1">
                  <c:v>11.4</c:v>
                </c:pt>
                <c:pt idx="2">
                  <c:v>13.3</c:v>
                </c:pt>
                <c:pt idx="3">
                  <c:v>13.8</c:v>
                </c:pt>
                <c:pt idx="4">
                  <c:v>13.4</c:v>
                </c:pt>
              </c:numCache>
            </c:numRef>
          </c:val>
        </c:ser>
        <c:axId val="605133560"/>
        <c:axId val="605136728"/>
      </c:barChart>
      <c:catAx>
        <c:axId val="605133560"/>
        <c:scaling>
          <c:orientation val="minMax"/>
        </c:scaling>
        <c:axPos val="b"/>
        <c:tickLblPos val="nextTo"/>
        <c:crossAx val="605136728"/>
        <c:crosses val="autoZero"/>
        <c:auto val="1"/>
        <c:lblAlgn val="ctr"/>
        <c:lblOffset val="100"/>
      </c:catAx>
      <c:valAx>
        <c:axId val="605136728"/>
        <c:scaling>
          <c:orientation val="minMax"/>
        </c:scaling>
        <c:axPos val="l"/>
        <c:majorGridlines/>
        <c:numFmt formatCode="General" sourceLinked="1"/>
        <c:tickLblPos val="nextTo"/>
        <c:crossAx val="605133560"/>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41219-CEE4-0E43-A577-ED35B064C72A}" type="datetimeFigureOut">
              <a:rPr lang="en-US" smtClean="0"/>
              <a:pPr/>
              <a:t>6/16/11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FF47-A09D-EF46-84F7-018D3102A48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5EFF47-A09D-EF46-84F7-018D3102A48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new laws and goals for students teachers, lawmakers, and</a:t>
            </a:r>
            <a:r>
              <a:rPr lang="en-US" baseline="0" dirty="0" smtClean="0"/>
              <a:t> researchers are still trying to figure out how to make special education more effective for students.  Through research and publishing we are able to find out more information.  It shows that academics is focused on more then social and that early intervention is a trend being focused on.  </a:t>
            </a:r>
          </a:p>
          <a:p>
            <a:endParaRPr lang="en-US" baseline="0" dirty="0" smtClean="0"/>
          </a:p>
          <a:p>
            <a:r>
              <a:rPr lang="en-US" baseline="0" dirty="0" smtClean="0"/>
              <a:t>Results of standard scores show that there are increases in achievement although there is still a large gap between students in disabilities and those without. </a:t>
            </a:r>
          </a:p>
          <a:p>
            <a:endParaRPr lang="en-US" baseline="0" dirty="0" smtClean="0"/>
          </a:p>
          <a:p>
            <a:r>
              <a:rPr lang="en-US" baseline="0" dirty="0" smtClean="0"/>
              <a:t>Overall there is a lot of changes being made and a great deal of work being done to try and establish appropriate goals, interventions, and teaching methods for those with disabilities.  </a:t>
            </a:r>
          </a:p>
          <a:p>
            <a:endParaRPr lang="en-US" baseline="0" dirty="0" smtClean="0"/>
          </a:p>
          <a:p>
            <a:r>
              <a:rPr lang="en-US" baseline="0" dirty="0" smtClean="0"/>
              <a:t>Accurate data is hard to report due to all the different variables to see how effective things are.  It is important to be informed when reading articles and information a lot of different factors contribute to the numbers and data you see. </a:t>
            </a:r>
          </a:p>
          <a:p>
            <a:endParaRPr lang="en-US" baseline="0" dirty="0" smtClean="0"/>
          </a:p>
          <a:p>
            <a:r>
              <a:rPr lang="en-US" baseline="0" dirty="0" smtClean="0"/>
              <a:t>On average the numbers of students being serviced seems to remind pretty constant of a percent over the past 20 years or so.  There is fluctuation in the types of disabilities but not the overall percent of the population being serviced. </a:t>
            </a:r>
            <a:endParaRPr lang="en-US" dirty="0"/>
          </a:p>
        </p:txBody>
      </p:sp>
      <p:sp>
        <p:nvSpPr>
          <p:cNvPr id="4" name="Slide Number Placeholder 3"/>
          <p:cNvSpPr>
            <a:spLocks noGrp="1"/>
          </p:cNvSpPr>
          <p:nvPr>
            <p:ph type="sldNum" sz="quarter" idx="10"/>
          </p:nvPr>
        </p:nvSpPr>
        <p:spPr/>
        <p:txBody>
          <a:bodyPr/>
          <a:lstStyle/>
          <a:p>
            <a:fld id="{AB5EFF47-A09D-EF46-84F7-018D3102A486}"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13.5% of students receive services</a:t>
            </a:r>
            <a:r>
              <a:rPr lang="en-US" baseline="0" dirty="0" smtClean="0"/>
              <a:t> annually</a:t>
            </a:r>
            <a:endParaRPr lang="en-US" dirty="0" smtClean="0"/>
          </a:p>
          <a:p>
            <a:r>
              <a:rPr lang="en-US" dirty="0" smtClean="0"/>
              <a:t>Students under the special education umbrella include…..</a:t>
            </a:r>
          </a:p>
          <a:p>
            <a:pPr lvl="2"/>
            <a:r>
              <a:rPr lang="en-US" dirty="0" smtClean="0"/>
              <a:t>Specific learning disabilities	Speech or language impairments</a:t>
            </a:r>
          </a:p>
          <a:p>
            <a:pPr lvl="2"/>
            <a:r>
              <a:rPr lang="en-US" dirty="0" smtClean="0"/>
              <a:t>Mental retardation			Emotional disturbance	</a:t>
            </a:r>
          </a:p>
          <a:p>
            <a:pPr lvl="2"/>
            <a:r>
              <a:rPr lang="en-US" dirty="0" smtClean="0"/>
              <a:t>Hearing impairments		Orthopedic impairments	</a:t>
            </a:r>
          </a:p>
          <a:p>
            <a:pPr lvl="2"/>
            <a:r>
              <a:rPr lang="en-US" dirty="0" smtClean="0"/>
              <a:t>Other health impairments		Visual impairments	</a:t>
            </a:r>
          </a:p>
          <a:p>
            <a:pPr lvl="2"/>
            <a:r>
              <a:rPr lang="en-US" dirty="0" smtClean="0"/>
              <a:t>Multiple disabilities			Deaf-blindness		</a:t>
            </a:r>
          </a:p>
          <a:p>
            <a:pPr lvl="2"/>
            <a:r>
              <a:rPr lang="en-US" dirty="0" smtClean="0"/>
              <a:t>Autism				Traumatic brain injury	</a:t>
            </a:r>
          </a:p>
          <a:p>
            <a:pPr lvl="2"/>
            <a:r>
              <a:rPr lang="en-US" dirty="0" smtClean="0"/>
              <a:t>Developmental delay		Preschool disabled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just a visual of the stabilization of percents of students services.  As you can see in 1976 there was a low number of students serviced but since the 2000’s it has evened out over the years. Remaining at about 13.5% of students. </a:t>
            </a:r>
          </a:p>
          <a:p>
            <a:endParaRPr lang="en-US" dirty="0" smtClean="0"/>
          </a:p>
          <a:p>
            <a:endParaRPr lang="en-US" dirty="0" smtClean="0"/>
          </a:p>
          <a:p>
            <a:r>
              <a:rPr lang="en-US" dirty="0" smtClean="0"/>
              <a:t>The percent</a:t>
            </a:r>
            <a:r>
              <a:rPr lang="en-US" baseline="0" dirty="0" smtClean="0"/>
              <a:t> of students that receive services for special education has remained similar from 2001- 2008.</a:t>
            </a:r>
          </a:p>
          <a:p>
            <a:r>
              <a:rPr lang="en-US" baseline="0" dirty="0" smtClean="0"/>
              <a:t>However, this has increased since 1976 when the percent was 8.3 percent of students.</a:t>
            </a:r>
          </a:p>
          <a:p>
            <a:r>
              <a:rPr lang="en-US" baseline="0" dirty="0" smtClean="0"/>
              <a:t>Some reasons for this… </a:t>
            </a:r>
          </a:p>
          <a:p>
            <a:r>
              <a:rPr lang="en-US" baseline="0" dirty="0" smtClean="0"/>
              <a:t>Better able to diagnose?  More students enrolled/included in public educations. Most students with disabilities included in schools?  IDEA and NCLB? School laws?</a:t>
            </a:r>
            <a:endParaRPr lang="en-US" dirty="0" smtClean="0"/>
          </a:p>
        </p:txBody>
      </p:sp>
      <p:sp>
        <p:nvSpPr>
          <p:cNvPr id="4" name="Slide Number Placeholder 3"/>
          <p:cNvSpPr>
            <a:spLocks noGrp="1"/>
          </p:cNvSpPr>
          <p:nvPr>
            <p:ph type="sldNum" sz="quarter" idx="10"/>
          </p:nvPr>
        </p:nvSpPr>
        <p:spPr/>
        <p:txBody>
          <a:bodyPr/>
          <a:lstStyle/>
          <a:p>
            <a:fld id="{AB5EFF47-A09D-EF46-84F7-018D3102A48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ASD students with autism</a:t>
            </a:r>
          </a:p>
          <a:p>
            <a:r>
              <a:rPr lang="en-US" dirty="0" smtClean="0"/>
              <a:t>OHI</a:t>
            </a:r>
            <a:r>
              <a:rPr lang="en-US" baseline="0" dirty="0" smtClean="0"/>
              <a:t> otherwise health impaired- this includes things such as heart conditions, asthma, leukemia, diabetes etc)  </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Rose slightly: ASD (0.3-&gt;0.6), developmental delays (5.2 -&gt; 5.9), and OHI (0.8 -&gt; 1.3)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Rise in knowledge of autism has caused autism diagnosis to appear to increase due to accuracy in diagnosing children not due to drastic</a:t>
            </a:r>
            <a:r>
              <a:rPr lang="en-US" baseline="0" dirty="0" smtClean="0"/>
              <a:t> epidemic of children</a:t>
            </a:r>
            <a:r>
              <a:rPr lang="en-US" dirty="0" smtClean="0"/>
              <a:t> actually having autism.</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This is important for parents and educators to become aware of the circumstances being the data as well as the data.  Without proper knowledge of the information people can have misconceptions ex: the fear of vaccinations  that seems to be causing people to fear autism </a:t>
            </a:r>
            <a:endParaRPr lang="en-US" dirty="0" smtClean="0"/>
          </a:p>
          <a:p>
            <a:endParaRPr lang="en-US" dirty="0"/>
          </a:p>
        </p:txBody>
      </p:sp>
      <p:sp>
        <p:nvSpPr>
          <p:cNvPr id="4" name="Slide Number Placeholder 3"/>
          <p:cNvSpPr>
            <a:spLocks noGrp="1"/>
          </p:cNvSpPr>
          <p:nvPr>
            <p:ph type="sldNum" sz="quarter" idx="10"/>
          </p:nvPr>
        </p:nvSpPr>
        <p:spPr/>
        <p:txBody>
          <a:bodyPr/>
          <a:lstStyle/>
          <a:p>
            <a:fld id="{AB5EFF47-A09D-EF46-84F7-018D3102A48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goal of NCLB is to narrow the gap between students who receive special</a:t>
            </a:r>
            <a:r>
              <a:rPr lang="en-US" baseline="0" dirty="0" smtClean="0"/>
              <a:t> education services and their peers. </a:t>
            </a:r>
          </a:p>
          <a:p>
            <a:r>
              <a:rPr lang="en-US" baseline="0" dirty="0" smtClean="0"/>
              <a:t>By 2014 the goal of NCLB is to have ALL students reach proficient test scores.</a:t>
            </a:r>
          </a:p>
          <a:p>
            <a:pPr>
              <a:buFontTx/>
              <a:buChar char="-"/>
            </a:pPr>
            <a:r>
              <a:rPr lang="en-US" baseline="0" dirty="0" smtClean="0"/>
              <a:t>A 100% goal… is that impossible?  Or is this obtainable?  </a:t>
            </a:r>
          </a:p>
          <a:p>
            <a:pPr>
              <a:buFontTx/>
              <a:buChar char="-"/>
            </a:pPr>
            <a:endParaRPr lang="en-US" dirty="0"/>
          </a:p>
        </p:txBody>
      </p:sp>
      <p:sp>
        <p:nvSpPr>
          <p:cNvPr id="4" name="Slide Number Placeholder 3"/>
          <p:cNvSpPr>
            <a:spLocks noGrp="1"/>
          </p:cNvSpPr>
          <p:nvPr>
            <p:ph type="sldNum" sz="quarter" idx="10"/>
          </p:nvPr>
        </p:nvSpPr>
        <p:spPr/>
        <p:txBody>
          <a:bodyPr/>
          <a:lstStyle/>
          <a:p>
            <a:fld id="{AB5EFF47-A09D-EF46-84F7-018D3102A48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factors that are</a:t>
            </a:r>
            <a:r>
              <a:rPr lang="en-US" baseline="0" dirty="0" smtClean="0"/>
              <a:t> affecting the accuracy of data on the Special Education sub group.</a:t>
            </a:r>
          </a:p>
          <a:p>
            <a:r>
              <a:rPr lang="en-US" baseline="0" dirty="0" smtClean="0"/>
              <a:t>1- testing standards for students have changed.  They were revised in 2003 and the first testing with the new revised test was done in the 2005-2006 school year</a:t>
            </a:r>
          </a:p>
          <a:p>
            <a:r>
              <a:rPr lang="en-US" baseline="0" dirty="0" smtClean="0"/>
              <a:t>2- Each state has their own way of testing students and their own definition of what constitutes proficient performance</a:t>
            </a:r>
          </a:p>
          <a:p>
            <a:r>
              <a:rPr lang="en-US" baseline="0" dirty="0" smtClean="0"/>
              <a:t>DON’T COMPARE STATE TO STATE</a:t>
            </a:r>
          </a:p>
          <a:p>
            <a:pPr lvl="1"/>
            <a:r>
              <a:rPr lang="en-US" dirty="0" smtClean="0"/>
              <a:t>Regular standard tests 50 definitions of proficient (1 in each state)</a:t>
            </a:r>
          </a:p>
          <a:p>
            <a:pPr lvl="1"/>
            <a:r>
              <a:rPr lang="en-US" dirty="0" smtClean="0"/>
              <a:t>Special Educations- 108 definitions of proficient (50 for each state x 3 types of tests)</a:t>
            </a:r>
          </a:p>
          <a:p>
            <a:endParaRPr lang="en-US" baseline="0" dirty="0" smtClean="0"/>
          </a:p>
          <a:p>
            <a:r>
              <a:rPr lang="en-US" baseline="0" dirty="0" smtClean="0"/>
              <a:t>3- with different numbers of students being tested each year the numbers are not accurate</a:t>
            </a:r>
            <a:endParaRPr lang="en-US" dirty="0"/>
          </a:p>
        </p:txBody>
      </p:sp>
      <p:sp>
        <p:nvSpPr>
          <p:cNvPr id="4" name="Slide Number Placeholder 3"/>
          <p:cNvSpPr>
            <a:spLocks noGrp="1"/>
          </p:cNvSpPr>
          <p:nvPr>
            <p:ph type="sldNum" sz="quarter" idx="10"/>
          </p:nvPr>
        </p:nvSpPr>
        <p:spPr/>
        <p:txBody>
          <a:bodyPr/>
          <a:lstStyle/>
          <a:p>
            <a:fld id="{AB5EFF47-A09D-EF46-84F7-018D3102A48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2007-2008</a:t>
            </a:r>
            <a:r>
              <a:rPr lang="en-US" baseline="0" dirty="0" smtClean="0"/>
              <a:t> results</a:t>
            </a:r>
          </a:p>
          <a:p>
            <a:pPr>
              <a:buFontTx/>
              <a:buChar char="-"/>
            </a:pPr>
            <a:r>
              <a:rPr lang="en-US" baseline="0" dirty="0" smtClean="0"/>
              <a:t>Due to NCLB, IEP goals reflecting state standards, improvements in data collections etc. </a:t>
            </a:r>
          </a:p>
          <a:p>
            <a:pPr>
              <a:buFontTx/>
              <a:buChar char="-"/>
            </a:pPr>
            <a:r>
              <a:rPr lang="en-US" baseline="0" dirty="0" smtClean="0"/>
              <a:t>There is still a 30% to 40% gap of proficient scores between special education and general education student scores.</a:t>
            </a:r>
            <a:endParaRPr lang="en-US" dirty="0" smtClean="0"/>
          </a:p>
          <a:p>
            <a:endParaRPr lang="en-US" dirty="0" smtClean="0"/>
          </a:p>
          <a:p>
            <a:r>
              <a:rPr lang="en-US" dirty="0" smtClean="0"/>
              <a:t>There is a struggle between NCLB and IDEA because there is a philosophical debate over all students measure of achievement, but specifically how</a:t>
            </a:r>
            <a:r>
              <a:rPr lang="en-US" baseline="0" dirty="0" smtClean="0"/>
              <a:t> students with significant disabilities, are accommodated on the test in a fair way.</a:t>
            </a:r>
          </a:p>
          <a:p>
            <a:r>
              <a:rPr lang="en-US" baseline="0" dirty="0" smtClean="0"/>
              <a:t>IDEA created IEP’s and schools measure achievement on an individual basis towards students individual goals.  </a:t>
            </a:r>
          </a:p>
          <a:p>
            <a:r>
              <a:rPr lang="en-US" baseline="0" dirty="0" smtClean="0"/>
              <a:t>NCLB measures students achievement on the same standard test.  </a:t>
            </a:r>
          </a:p>
          <a:p>
            <a:r>
              <a:rPr lang="en-US" baseline="0" dirty="0" smtClean="0"/>
              <a:t>This does not reflect the individualized curriculum students with IEP’s have.</a:t>
            </a:r>
          </a:p>
          <a:p>
            <a:r>
              <a:rPr lang="en-US" baseline="0" dirty="0" smtClean="0"/>
              <a:t>Alternative tests were allowed due to this debate for those with significant disabilities, but states and schools are still struggling to develop these tests and to report data accurately. </a:t>
            </a:r>
          </a:p>
          <a:p>
            <a:r>
              <a:rPr lang="en-US" baseline="0" dirty="0" smtClean="0"/>
              <a:t>This debate and issues are very well known to those in education with problems such as meeting AYP, modifications to standard tests, etc.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5EFF47-A09D-EF46-84F7-018D3102A48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Results are over 3 year span (2006-2008)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This study was meant to get accurate data for the</a:t>
            </a:r>
            <a:r>
              <a:rPr lang="en-US" baseline="0" dirty="0" smtClean="0"/>
              <a:t> special education</a:t>
            </a:r>
            <a:r>
              <a:rPr lang="en-US" dirty="0" smtClean="0"/>
              <a:t> sub group.  There was criteria</a:t>
            </a:r>
            <a:r>
              <a:rPr lang="en-US" baseline="0" dirty="0" smtClean="0"/>
              <a:t> for being included in the data and if states made changes their results were not included so that there was less variability in the results and more accurate information could be given.</a:t>
            </a:r>
          </a:p>
          <a:p>
            <a:endParaRPr lang="en-US" baseline="0" dirty="0" smtClean="0"/>
          </a:p>
          <a:p>
            <a:r>
              <a:rPr lang="en-US" dirty="0" smtClean="0"/>
              <a:t>They calculated the average</a:t>
            </a:r>
            <a:r>
              <a:rPr lang="en-US" baseline="0" dirty="0" smtClean="0"/>
              <a:t> increase or decrease of scores of 4</a:t>
            </a:r>
            <a:r>
              <a:rPr lang="en-US" baseline="30000" dirty="0" smtClean="0"/>
              <a:t>th</a:t>
            </a:r>
            <a:r>
              <a:rPr lang="en-US" baseline="0" dirty="0" smtClean="0"/>
              <a:t> graders state by state. (1 grade level meant that the study could be more focused and specific and later it could be expanded.</a:t>
            </a:r>
          </a:p>
          <a:p>
            <a:endParaRPr lang="en-US" baseline="0" dirty="0" smtClean="0"/>
          </a:p>
          <a:p>
            <a:r>
              <a:rPr lang="en-US" baseline="0" dirty="0" smtClean="0"/>
              <a:t>Sub group vs. peers was also recorded for comparison in grades 4, 8, 10 or 11. </a:t>
            </a:r>
          </a:p>
          <a:p>
            <a:endParaRPr lang="en-US" baseline="0" dirty="0" smtClean="0"/>
          </a:p>
          <a:p>
            <a:r>
              <a:rPr lang="en-US" baseline="0" dirty="0" smtClean="0"/>
              <a:t>Is it fair to test students with significant (mostly cognitive impairments) on the same standard test?  </a:t>
            </a:r>
          </a:p>
          <a:p>
            <a:r>
              <a:rPr lang="en-US" baseline="0" dirty="0" smtClean="0"/>
              <a:t>37% of schools with this sub group did not make AYP. </a:t>
            </a:r>
          </a:p>
          <a:p>
            <a:r>
              <a:rPr lang="en-US" baseline="0" dirty="0" smtClean="0"/>
              <a:t>New rules were made for alternative tests to help with this: modifications and tests that are to “modified” standards.</a:t>
            </a:r>
          </a:p>
          <a:p>
            <a:r>
              <a:rPr lang="en-US" baseline="0" dirty="0" smtClean="0"/>
              <a:t>- This is difficult because you are designing a test for a subgroup with a wide range of different abilities.</a:t>
            </a:r>
          </a:p>
          <a:p>
            <a:r>
              <a:rPr lang="en-US" baseline="0" dirty="0" smtClean="0"/>
              <a:t>Scores could come from 3 different types of tests for this study.</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5EFF47-A09D-EF46-84F7-018D3102A48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It is important</a:t>
            </a:r>
            <a:r>
              <a:rPr lang="en-US" baseline="0" dirty="0" smtClean="0"/>
              <a:t> to have all the information about what is being published before making critical decisions based on the information.  For example if all the information is about high school students in special education that information is really not necessarily relevant for elementary students who have a whole other set of experiences in educations. </a:t>
            </a:r>
          </a:p>
          <a:p>
            <a:endParaRPr lang="en-US" baseline="0" dirty="0" smtClean="0"/>
          </a:p>
          <a:p>
            <a:r>
              <a:rPr lang="en-US" dirty="0" smtClean="0"/>
              <a:t>It is also important</a:t>
            </a:r>
            <a:r>
              <a:rPr lang="en-US" baseline="0" dirty="0" smtClean="0"/>
              <a:t> to consider the circumstances, laws, changes, and policies that surrounded the articles and studies as they were published</a:t>
            </a:r>
          </a:p>
          <a:p>
            <a:endParaRPr lang="en-US" baseline="0" dirty="0" smtClean="0"/>
          </a:p>
        </p:txBody>
      </p:sp>
      <p:sp>
        <p:nvSpPr>
          <p:cNvPr id="4" name="Slide Number Placeholder 3"/>
          <p:cNvSpPr>
            <a:spLocks noGrp="1"/>
          </p:cNvSpPr>
          <p:nvPr>
            <p:ph type="sldNum" sz="quarter" idx="10"/>
          </p:nvPr>
        </p:nvSpPr>
        <p:spPr/>
        <p:txBody>
          <a:bodyPr/>
          <a:lstStyle/>
          <a:p>
            <a:fld id="{AB5EFF47-A09D-EF46-84F7-018D3102A48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Sample: 11 major journals  and the total circulation of all journals was estimated at 61,000 a year.  This doesn’t rule out overlap.</a:t>
            </a:r>
          </a:p>
          <a:p>
            <a:r>
              <a:rPr lang="en-US" baseline="0" dirty="0" smtClean="0"/>
              <a:t>Doesn’t include all journals but it is enough to give a fair view of the most visible published works in special education.  Those that people would typically seek out. </a:t>
            </a:r>
          </a:p>
          <a:p>
            <a:endParaRPr lang="en-US" dirty="0" smtClean="0"/>
          </a:p>
          <a:p>
            <a:r>
              <a:rPr lang="en-US" dirty="0" smtClean="0"/>
              <a:t>Results: 6724 articles were published over 19 years</a:t>
            </a:r>
          </a:p>
          <a:p>
            <a:r>
              <a:rPr lang="en-US" dirty="0" smtClean="0"/>
              <a:t>58% research articles</a:t>
            </a:r>
          </a:p>
          <a:p>
            <a:r>
              <a:rPr lang="en-US" dirty="0" smtClean="0"/>
              <a:t>23.5% position papers editorials</a:t>
            </a:r>
            <a:r>
              <a:rPr lang="en-US" baseline="0" dirty="0" smtClean="0"/>
              <a:t> and rebuttals</a:t>
            </a:r>
          </a:p>
          <a:p>
            <a:r>
              <a:rPr lang="en-US" baseline="0" dirty="0" smtClean="0"/>
              <a:t>14% reviewed papers</a:t>
            </a:r>
          </a:p>
          <a:p>
            <a:r>
              <a:rPr lang="en-US" baseline="0" dirty="0" smtClean="0"/>
              <a:t>4.5% practice papers</a:t>
            </a:r>
          </a:p>
          <a:p>
            <a:endParaRPr lang="en-US" baseline="0" dirty="0" smtClean="0"/>
          </a:p>
          <a:p>
            <a:r>
              <a:rPr lang="en-US" baseline="0" dirty="0" smtClean="0"/>
              <a:t>Intervention work was 15.9% of all articles</a:t>
            </a:r>
          </a:p>
          <a:p>
            <a:r>
              <a:rPr lang="en-US" baseline="0" dirty="0" smtClean="0"/>
              <a:t>Single subject was the most </a:t>
            </a:r>
          </a:p>
          <a:p>
            <a:r>
              <a:rPr lang="en-US" baseline="0" dirty="0" smtClean="0"/>
              <a:t>Group experimental followed</a:t>
            </a:r>
          </a:p>
          <a:p>
            <a:endParaRPr lang="en-US" baseline="0" dirty="0" smtClean="0"/>
          </a:p>
          <a:p>
            <a:endParaRPr lang="en-US" baseline="0" dirty="0" smtClean="0"/>
          </a:p>
          <a:p>
            <a:r>
              <a:rPr lang="en-US" baseline="0" dirty="0" smtClean="0"/>
              <a:t>Pre K -3 articles have increased and are generally the highest followed by grades 4-6 research</a:t>
            </a:r>
          </a:p>
          <a:p>
            <a:endParaRPr lang="en-US" baseline="0" dirty="0" smtClean="0"/>
          </a:p>
          <a:p>
            <a:r>
              <a:rPr lang="en-US" baseline="0" dirty="0" smtClean="0"/>
              <a:t>Academic intervention articles: literacy is the highest overall followed by content and learning strategies and math that seem to change depending on the year but are much lower percent the literacy interventions. </a:t>
            </a:r>
          </a:p>
          <a:p>
            <a:endParaRPr lang="en-US" baseline="0" dirty="0" smtClean="0"/>
          </a:p>
          <a:p>
            <a:r>
              <a:rPr lang="en-US" baseline="0" dirty="0" smtClean="0"/>
              <a:t>Research is done on younger kids probably due to the increased desire for early interventions</a:t>
            </a:r>
          </a:p>
          <a:p>
            <a:endParaRPr lang="en-US" baseline="0" dirty="0" smtClean="0"/>
          </a:p>
          <a:p>
            <a:r>
              <a:rPr lang="en-US" baseline="0" dirty="0" smtClean="0"/>
              <a:t>Overall all interventions research is very low in terms of percent published. </a:t>
            </a:r>
          </a:p>
        </p:txBody>
      </p:sp>
      <p:sp>
        <p:nvSpPr>
          <p:cNvPr id="4" name="Slide Number Placeholder 3"/>
          <p:cNvSpPr>
            <a:spLocks noGrp="1"/>
          </p:cNvSpPr>
          <p:nvPr>
            <p:ph type="sldNum" sz="quarter" idx="10"/>
          </p:nvPr>
        </p:nvSpPr>
        <p:spPr/>
        <p:txBody>
          <a:bodyPr/>
          <a:lstStyle/>
          <a:p>
            <a:fld id="{AB5EFF47-A09D-EF46-84F7-018D3102A48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05A95-9379-D94D-B154-16FEA34C5323}"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05A95-9379-D94D-B154-16FEA34C5323}"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05A95-9379-D94D-B154-16FEA34C5323}"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16CCA6CC-3262-574E-A72D-3B169C24E669}" type="datetimeFigureOut">
              <a:rPr lang="en-US" smtClean="0"/>
              <a:pPr/>
              <a:t>6/16/11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05A95-9379-D94D-B154-16FEA34C5323}"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05A95-9379-D94D-B154-16FEA34C5323}"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05A95-9379-D94D-B154-16FEA34C5323}"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05A95-9379-D94D-B154-16FEA34C5323}"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105A95-9379-D94D-B154-16FEA34C532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105A95-9379-D94D-B154-16FEA34C5323}"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105A95-9379-D94D-B154-16FEA34C532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A6CC-3262-574E-A72D-3B169C24E669}" type="datetimeFigureOut">
              <a:rPr lang="en-US" smtClean="0"/>
              <a:pPr/>
              <a:t>6/16/11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105A95-9379-D94D-B154-16FEA34C532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CA6CC-3262-574E-A72D-3B169C24E669}" type="datetimeFigureOut">
              <a:rPr lang="en-US" smtClean="0"/>
              <a:pPr/>
              <a:t>6/16/11</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5105A95-9379-D94D-B154-16FEA34C532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1600200"/>
            <a:ext cx="4910328" cy="3352800"/>
          </a:xfrm>
        </p:spPr>
        <p:txBody>
          <a:bodyPr>
            <a:noAutofit/>
          </a:bodyPr>
          <a:lstStyle/>
          <a:p>
            <a:pPr algn="ctr"/>
            <a:r>
              <a:rPr lang="en-US" sz="7500" dirty="0" smtClean="0"/>
              <a:t>Special Education</a:t>
            </a:r>
            <a:br>
              <a:rPr lang="en-US" sz="7500" dirty="0" smtClean="0"/>
            </a:br>
            <a:r>
              <a:rPr lang="en-US" sz="7500" dirty="0" smtClean="0"/>
              <a:t>Today	</a:t>
            </a:r>
            <a:endParaRPr lang="en-US" sz="7500" dirty="0"/>
          </a:p>
        </p:txBody>
      </p:sp>
      <p:sp>
        <p:nvSpPr>
          <p:cNvPr id="3" name="Subtitle 2"/>
          <p:cNvSpPr>
            <a:spLocks noGrp="1"/>
          </p:cNvSpPr>
          <p:nvPr>
            <p:ph type="subTitle" idx="1"/>
          </p:nvPr>
        </p:nvSpPr>
        <p:spPr>
          <a:xfrm rot="10800000" flipV="1">
            <a:off x="3657600" y="5257798"/>
            <a:ext cx="5367528" cy="1600202"/>
          </a:xfrm>
        </p:spPr>
        <p:txBody>
          <a:bodyPr>
            <a:normAutofit/>
          </a:bodyPr>
          <a:lstStyle/>
          <a:p>
            <a:pPr algn="ctr"/>
            <a:r>
              <a:rPr lang="en-US" sz="2000" dirty="0" smtClean="0"/>
              <a:t>Students</a:t>
            </a:r>
          </a:p>
          <a:p>
            <a:pPr algn="ctr"/>
            <a:r>
              <a:rPr lang="en-US" sz="2000" dirty="0" smtClean="0"/>
              <a:t>Goals</a:t>
            </a:r>
          </a:p>
          <a:p>
            <a:pPr algn="ctr"/>
            <a:r>
              <a:rPr lang="en-US" sz="2000" dirty="0" smtClean="0"/>
              <a:t>Studies</a:t>
            </a:r>
          </a:p>
          <a:p>
            <a:pPr algn="ctr"/>
            <a:r>
              <a:rPr lang="en-US" sz="2000" dirty="0" smtClean="0"/>
              <a:t>Achievement</a:t>
            </a:r>
          </a:p>
        </p:txBody>
      </p:sp>
      <p:pic>
        <p:nvPicPr>
          <p:cNvPr id="4" name="Picture 3" descr="AA049887.png"/>
          <p:cNvPicPr>
            <a:picLocks noChangeAspect="1"/>
          </p:cNvPicPr>
          <p:nvPr/>
        </p:nvPicPr>
        <p:blipFill>
          <a:blip r:embed="rId3"/>
          <a:stretch>
            <a:fillRect/>
          </a:stretch>
        </p:blipFill>
        <p:spPr>
          <a:xfrm>
            <a:off x="1201738" y="102428"/>
            <a:ext cx="2151062" cy="67555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457200" y="1752600"/>
            <a:ext cx="8229600" cy="4876800"/>
          </a:xfrm>
        </p:spPr>
        <p:txBody>
          <a:bodyPr>
            <a:normAutofit fontScale="85000" lnSpcReduction="10000"/>
          </a:bodyPr>
          <a:lstStyle/>
          <a:p>
            <a:r>
              <a:rPr lang="en-US" sz="3243" dirty="0" smtClean="0"/>
              <a:t>Percents of students services consistent</a:t>
            </a:r>
          </a:p>
          <a:p>
            <a:pPr lvl="3"/>
            <a:r>
              <a:rPr lang="en-US" dirty="0" smtClean="0"/>
              <a:t>Types of disabilities services differs</a:t>
            </a:r>
          </a:p>
          <a:p>
            <a:r>
              <a:rPr lang="en-US" sz="3000" dirty="0" smtClean="0"/>
              <a:t>Accurate data of achievement difficult to obtain</a:t>
            </a:r>
          </a:p>
          <a:p>
            <a:pPr lvl="3"/>
            <a:r>
              <a:rPr lang="en-US" dirty="0" smtClean="0"/>
              <a:t>A lot of variability</a:t>
            </a:r>
          </a:p>
          <a:p>
            <a:pPr lvl="3"/>
            <a:r>
              <a:rPr lang="en-US" dirty="0" smtClean="0"/>
              <a:t>Trends seem to be showing achievement and improvements</a:t>
            </a:r>
          </a:p>
          <a:p>
            <a:r>
              <a:rPr lang="en-US" sz="3000" dirty="0" smtClean="0"/>
              <a:t>Need for more research based intervention </a:t>
            </a:r>
            <a:r>
              <a:rPr lang="en-US" sz="3000" dirty="0" smtClean="0"/>
              <a:t>publications (academic AND social)</a:t>
            </a:r>
          </a:p>
          <a:p>
            <a:pPr algn="ctr">
              <a:buNone/>
            </a:pPr>
            <a:r>
              <a:rPr lang="en-US" sz="3529" dirty="0" smtClean="0"/>
              <a:t>There is still a lot to know about special education today!</a:t>
            </a:r>
          </a:p>
          <a:p>
            <a:pPr algn="ctr">
              <a:buNone/>
            </a:pPr>
            <a:r>
              <a:rPr lang="en-US" sz="5294" dirty="0" smtClean="0"/>
              <a:t>More research needs to be done.</a:t>
            </a:r>
            <a:endParaRPr lang="en-US" sz="5294"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Disabilities</a:t>
            </a:r>
            <a:endParaRPr lang="en-US" dirty="0"/>
          </a:p>
        </p:txBody>
      </p:sp>
      <p:sp>
        <p:nvSpPr>
          <p:cNvPr id="3" name="Content Placeholder 2"/>
          <p:cNvSpPr>
            <a:spLocks noGrp="1"/>
          </p:cNvSpPr>
          <p:nvPr>
            <p:ph idx="1"/>
          </p:nvPr>
        </p:nvSpPr>
        <p:spPr>
          <a:xfrm>
            <a:off x="457200" y="1752600"/>
            <a:ext cx="8229600" cy="4876799"/>
          </a:xfrm>
        </p:spPr>
        <p:txBody>
          <a:bodyPr>
            <a:normAutofit fontScale="85000" lnSpcReduction="20000"/>
          </a:bodyPr>
          <a:lstStyle/>
          <a:p>
            <a:pPr algn="ctr">
              <a:buNone/>
            </a:pPr>
            <a:r>
              <a:rPr lang="en-US" sz="10353" dirty="0" smtClean="0">
                <a:latin typeface="Arial Black"/>
                <a:cs typeface="Arial Black"/>
              </a:rPr>
              <a:t>13.5%</a:t>
            </a:r>
          </a:p>
          <a:p>
            <a:pPr algn="ctr">
              <a:buNone/>
            </a:pPr>
            <a:endParaRPr lang="en-US" sz="2581" dirty="0" smtClean="0">
              <a:latin typeface="Arial Black"/>
              <a:cs typeface="Arial Black"/>
            </a:endParaRPr>
          </a:p>
          <a:p>
            <a:pPr>
              <a:buNone/>
            </a:pPr>
            <a:endParaRPr lang="en-US" sz="4324" dirty="0" smtClean="0"/>
          </a:p>
          <a:p>
            <a:pPr algn="ctr">
              <a:buNone/>
            </a:pPr>
            <a:endParaRPr lang="en-US" sz="3000" dirty="0" smtClean="0"/>
          </a:p>
          <a:p>
            <a:pPr algn="ctr">
              <a:buNone/>
            </a:pPr>
            <a:endParaRPr lang="en-US" sz="3000" dirty="0" smtClean="0"/>
          </a:p>
          <a:p>
            <a:pPr algn="ctr">
              <a:buNone/>
            </a:pPr>
            <a:endParaRPr lang="en-US" sz="3000" dirty="0" smtClean="0"/>
          </a:p>
          <a:p>
            <a:pPr algn="ctr">
              <a:buNone/>
            </a:pPr>
            <a:r>
              <a:rPr lang="en-US" sz="3000" dirty="0" smtClean="0"/>
              <a:t>75 </a:t>
            </a:r>
            <a:r>
              <a:rPr lang="en-US" sz="3000" dirty="0" smtClean="0"/>
              <a:t>% to 80 % are not intellectual impairments</a:t>
            </a:r>
            <a:endParaRPr lang="en-US" sz="3000" baseline="30000" dirty="0" smtClean="0"/>
          </a:p>
        </p:txBody>
      </p:sp>
      <p:graphicFrame>
        <p:nvGraphicFramePr>
          <p:cNvPr id="4" name="Chart 3"/>
          <p:cNvGraphicFramePr/>
          <p:nvPr/>
        </p:nvGraphicFramePr>
        <p:xfrm>
          <a:off x="0" y="2667000"/>
          <a:ext cx="8686800" cy="302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Disabilities</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sz="4324" dirty="0" smtClean="0"/>
              <a:t>Percent remained stable </a:t>
            </a:r>
            <a:r>
              <a:rPr lang="en-US" sz="3000" dirty="0" smtClean="0"/>
              <a:t>(02 to 07)</a:t>
            </a:r>
          </a:p>
          <a:p>
            <a:r>
              <a:rPr lang="en-US" sz="4324" dirty="0" smtClean="0"/>
              <a:t>Specifics  have changed slightly</a:t>
            </a:r>
          </a:p>
          <a:p>
            <a:pPr lvl="2"/>
            <a:r>
              <a:rPr lang="en-US" sz="2500" dirty="0" smtClean="0"/>
              <a:t>Dropped slightly: LD</a:t>
            </a:r>
          </a:p>
          <a:p>
            <a:pPr lvl="2"/>
            <a:r>
              <a:rPr lang="en-US" sz="2500" dirty="0" smtClean="0"/>
              <a:t>Rose slightly: ASD, developmental delays , and OHI  </a:t>
            </a:r>
          </a:p>
          <a:p>
            <a:pPr lvl="3"/>
            <a:r>
              <a:rPr lang="en-US" sz="2500" dirty="0" smtClean="0"/>
              <a:t>Autism “rose”	 0.1%  1997	0.6%  2007</a:t>
            </a:r>
          </a:p>
          <a:p>
            <a:r>
              <a:rPr lang="en-US" sz="4324" dirty="0" smtClean="0"/>
              <a:t>Take facts and other information into consideration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Special Education	</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smtClean="0"/>
              <a:t>Is the goal to make all students equal?</a:t>
            </a:r>
          </a:p>
          <a:p>
            <a:r>
              <a:rPr lang="en-US" dirty="0" smtClean="0"/>
              <a:t>NCLB requires ALL students to improve in academics</a:t>
            </a:r>
          </a:p>
          <a:p>
            <a:r>
              <a:rPr lang="en-US" dirty="0" smtClean="0"/>
              <a:t>By 2014 100% of students should have proficient scores</a:t>
            </a:r>
          </a:p>
          <a:p>
            <a:pPr>
              <a:buNone/>
            </a:pPr>
            <a:r>
              <a:rPr lang="en-US" sz="5000" dirty="0" smtClean="0"/>
              <a:t>Goal: increase achievement and life outcomes</a:t>
            </a:r>
          </a:p>
        </p:txBody>
      </p:sp>
      <p:pic>
        <p:nvPicPr>
          <p:cNvPr id="4" name="Picture 3" descr="ED000083.png"/>
          <p:cNvPicPr>
            <a:picLocks noChangeAspect="1"/>
          </p:cNvPicPr>
          <p:nvPr/>
        </p:nvPicPr>
        <p:blipFill>
          <a:blip r:embed="rId3"/>
          <a:stretch>
            <a:fillRect/>
          </a:stretch>
        </p:blipFill>
        <p:spPr>
          <a:xfrm>
            <a:off x="5943599" y="4800601"/>
            <a:ext cx="2918355" cy="205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we reaching that goal?</a:t>
            </a:r>
            <a:br>
              <a:rPr lang="en-US" dirty="0" smtClean="0"/>
            </a:br>
            <a:r>
              <a:rPr lang="en-US" sz="2778" dirty="0" smtClean="0"/>
              <a:t>Meeting/ Analyzing data</a:t>
            </a:r>
            <a:endParaRPr lang="en-US" sz="2778" dirty="0"/>
          </a:p>
        </p:txBody>
      </p:sp>
      <p:sp>
        <p:nvSpPr>
          <p:cNvPr id="3" name="Content Placeholder 2"/>
          <p:cNvSpPr>
            <a:spLocks noGrp="1"/>
          </p:cNvSpPr>
          <p:nvPr>
            <p:ph idx="1"/>
          </p:nvPr>
        </p:nvSpPr>
        <p:spPr>
          <a:xfrm>
            <a:off x="0" y="1676400"/>
            <a:ext cx="9144000" cy="5181600"/>
          </a:xfrm>
        </p:spPr>
        <p:txBody>
          <a:bodyPr>
            <a:normAutofit/>
          </a:bodyPr>
          <a:lstStyle/>
          <a:p>
            <a:pPr lvl="1"/>
            <a:r>
              <a:rPr lang="en-US" sz="4000" dirty="0" smtClean="0"/>
              <a:t>Accurate data difficult to obtain</a:t>
            </a:r>
          </a:p>
          <a:p>
            <a:pPr lvl="1">
              <a:buNone/>
            </a:pPr>
            <a:endParaRPr lang="en-US" sz="1000" dirty="0" smtClean="0"/>
          </a:p>
          <a:p>
            <a:pPr lvl="1"/>
            <a:r>
              <a:rPr lang="en-US" sz="4000" dirty="0" smtClean="0"/>
              <a:t>Revision of testing standards</a:t>
            </a:r>
          </a:p>
          <a:p>
            <a:pPr lvl="1">
              <a:buNone/>
            </a:pPr>
            <a:endParaRPr lang="en-US" sz="1000" dirty="0" smtClean="0"/>
          </a:p>
          <a:p>
            <a:pPr lvl="1"/>
            <a:r>
              <a:rPr lang="en-US" sz="4000" dirty="0" smtClean="0"/>
              <a:t>Each state has different standards</a:t>
            </a:r>
          </a:p>
          <a:p>
            <a:pPr lvl="2"/>
            <a:r>
              <a:rPr lang="en-US" dirty="0" smtClean="0"/>
              <a:t>Regular standard tests 50 definitions of proficient </a:t>
            </a:r>
          </a:p>
          <a:p>
            <a:pPr lvl="2"/>
            <a:r>
              <a:rPr lang="en-US" dirty="0" smtClean="0"/>
              <a:t>Special Educations- 108 definitions of proficient </a:t>
            </a:r>
          </a:p>
          <a:p>
            <a:pPr lvl="1">
              <a:buNone/>
            </a:pPr>
            <a:r>
              <a:rPr lang="en-US" sz="6000" dirty="0" smtClean="0"/>
              <a:t>Data is not very accurate</a:t>
            </a:r>
          </a:p>
          <a:p>
            <a:pPr lvl="1" algn="ctr">
              <a:buNone/>
            </a:pPr>
            <a:r>
              <a:rPr lang="en-US" sz="3000" dirty="0" smtClean="0"/>
              <a:t>or easy to make sense of</a:t>
            </a:r>
            <a:endParaRPr lang="en-US" sz="3243"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Data</a:t>
            </a:r>
            <a:endParaRPr lang="en-US" dirty="0"/>
          </a:p>
        </p:txBody>
      </p:sp>
      <p:sp>
        <p:nvSpPr>
          <p:cNvPr id="3" name="Content Placeholder 2"/>
          <p:cNvSpPr>
            <a:spLocks noGrp="1"/>
          </p:cNvSpPr>
          <p:nvPr>
            <p:ph idx="1"/>
          </p:nvPr>
        </p:nvSpPr>
        <p:spPr>
          <a:xfrm>
            <a:off x="457200" y="1752600"/>
            <a:ext cx="8229600" cy="4800600"/>
          </a:xfrm>
        </p:spPr>
        <p:txBody>
          <a:bodyPr>
            <a:normAutofit fontScale="92500" lnSpcReduction="20000"/>
          </a:bodyPr>
          <a:lstStyle/>
          <a:p>
            <a:r>
              <a:rPr lang="en-US" dirty="0" smtClean="0"/>
              <a:t>A 2007-2008 report of test scores shows that. . .</a:t>
            </a:r>
          </a:p>
          <a:p>
            <a:pPr lvl="2"/>
            <a:r>
              <a:rPr lang="en-US" sz="3500" dirty="0" smtClean="0"/>
              <a:t>Reading- </a:t>
            </a:r>
          </a:p>
          <a:p>
            <a:pPr lvl="3"/>
            <a:r>
              <a:rPr lang="en-US" sz="3500" dirty="0" smtClean="0"/>
              <a:t>25 states increased</a:t>
            </a:r>
          </a:p>
          <a:p>
            <a:pPr lvl="3"/>
            <a:r>
              <a:rPr lang="en-US" sz="3500" dirty="0" smtClean="0"/>
              <a:t>11 states decreased	</a:t>
            </a:r>
          </a:p>
          <a:p>
            <a:pPr lvl="3">
              <a:buNone/>
            </a:pPr>
            <a:endParaRPr lang="en-US" sz="1622" dirty="0" smtClean="0"/>
          </a:p>
          <a:p>
            <a:pPr lvl="2"/>
            <a:r>
              <a:rPr lang="en-US" sz="3500" dirty="0" smtClean="0"/>
              <a:t>Math </a:t>
            </a:r>
          </a:p>
          <a:p>
            <a:pPr lvl="3"/>
            <a:r>
              <a:rPr lang="en-US" sz="3500" dirty="0" smtClean="0"/>
              <a:t>26 states increased</a:t>
            </a:r>
          </a:p>
          <a:p>
            <a:pPr lvl="3"/>
            <a:r>
              <a:rPr lang="en-US" sz="3500" dirty="0" smtClean="0"/>
              <a:t>11 states decreased</a:t>
            </a:r>
          </a:p>
          <a:p>
            <a:pPr lvl="3">
              <a:buNone/>
            </a:pPr>
            <a:endParaRPr lang="en-US" sz="3500" dirty="0" smtClean="0"/>
          </a:p>
          <a:p>
            <a:pPr lvl="1"/>
            <a:r>
              <a:rPr lang="en-US" dirty="0" smtClean="0"/>
              <a:t>30% to 40% gap between special education and peers</a:t>
            </a:r>
          </a:p>
          <a:p>
            <a:pPr lvl="1"/>
            <a:r>
              <a:rPr lang="en-US" dirty="0" smtClean="0"/>
              <a:t>Struggle between NCLB and IDEA</a:t>
            </a:r>
          </a:p>
          <a:p>
            <a:endParaRPr lang="en-US" dirty="0"/>
          </a:p>
        </p:txBody>
      </p:sp>
      <p:sp>
        <p:nvSpPr>
          <p:cNvPr id="5" name="Up Arrow 4"/>
          <p:cNvSpPr/>
          <p:nvPr/>
        </p:nvSpPr>
        <p:spPr>
          <a:xfrm>
            <a:off x="7010400" y="2057400"/>
            <a:ext cx="1066800" cy="403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prstTxWarp prst="textPlain">
              <a:avLst/>
            </a:prstTxWarp>
          </a:bodyPr>
          <a:lstStyle/>
          <a:p>
            <a:pPr algn="ctr"/>
            <a:r>
              <a:rPr lang="en-US" sz="1200" b="1" dirty="0" smtClean="0">
                <a:solidFill>
                  <a:srgbClr val="0064E2"/>
                </a:solidFill>
              </a:rPr>
              <a:t>I</a:t>
            </a:r>
          </a:p>
          <a:p>
            <a:pPr algn="ctr"/>
            <a:r>
              <a:rPr lang="en-US" sz="1200" b="1" dirty="0" smtClean="0">
                <a:solidFill>
                  <a:srgbClr val="0064E2"/>
                </a:solidFill>
              </a:rPr>
              <a:t>N</a:t>
            </a:r>
          </a:p>
          <a:p>
            <a:pPr algn="ctr"/>
            <a:r>
              <a:rPr lang="en-US" sz="1200" b="1" dirty="0" smtClean="0">
                <a:solidFill>
                  <a:srgbClr val="0064E2"/>
                </a:solidFill>
              </a:rPr>
              <a:t>C</a:t>
            </a:r>
          </a:p>
          <a:p>
            <a:pPr algn="ctr"/>
            <a:r>
              <a:rPr lang="en-US" sz="1200" b="1" dirty="0" smtClean="0">
                <a:solidFill>
                  <a:srgbClr val="0064E2"/>
                </a:solidFill>
              </a:rPr>
              <a:t>R</a:t>
            </a:r>
          </a:p>
          <a:p>
            <a:pPr algn="ctr"/>
            <a:r>
              <a:rPr lang="en-US" sz="1200" b="1" dirty="0" smtClean="0">
                <a:solidFill>
                  <a:srgbClr val="0064E2"/>
                </a:solidFill>
              </a:rPr>
              <a:t>E</a:t>
            </a:r>
          </a:p>
          <a:p>
            <a:pPr algn="ctr"/>
            <a:r>
              <a:rPr lang="en-US" sz="1200" b="1" dirty="0" smtClean="0">
                <a:solidFill>
                  <a:srgbClr val="0064E2"/>
                </a:solidFill>
              </a:rPr>
              <a:t>A</a:t>
            </a:r>
          </a:p>
          <a:p>
            <a:pPr algn="ctr"/>
            <a:r>
              <a:rPr lang="en-US" sz="1200" b="1" dirty="0" smtClean="0">
                <a:solidFill>
                  <a:srgbClr val="0064E2"/>
                </a:solidFill>
              </a:rPr>
              <a:t>S</a:t>
            </a:r>
          </a:p>
          <a:p>
            <a:pPr algn="ctr"/>
            <a:r>
              <a:rPr lang="en-US" sz="1200" b="1" dirty="0" smtClean="0">
                <a:solidFill>
                  <a:srgbClr val="0064E2"/>
                </a:solidFill>
              </a:rPr>
              <a:t>E</a:t>
            </a:r>
          </a:p>
          <a:p>
            <a:pPr algn="ctr"/>
            <a:endParaRPr lang="en-US" sz="5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NECO Study </a:t>
            </a:r>
            <a:r>
              <a:rPr lang="en-US" sz="3000" dirty="0" smtClean="0"/>
              <a:t>(2006-2008)</a:t>
            </a:r>
            <a:endParaRPr lang="en-US" sz="3000" dirty="0"/>
          </a:p>
        </p:txBody>
      </p:sp>
      <p:sp>
        <p:nvSpPr>
          <p:cNvPr id="3" name="Content Placeholder 2"/>
          <p:cNvSpPr>
            <a:spLocks noGrp="1"/>
          </p:cNvSpPr>
          <p:nvPr>
            <p:ph idx="1"/>
          </p:nvPr>
        </p:nvSpPr>
        <p:spPr>
          <a:xfrm>
            <a:off x="457200" y="1828800"/>
            <a:ext cx="8229600" cy="4800599"/>
          </a:xfrm>
        </p:spPr>
        <p:txBody>
          <a:bodyPr>
            <a:noAutofit/>
          </a:bodyPr>
          <a:lstStyle/>
          <a:p>
            <a:r>
              <a:rPr lang="en-US" sz="3500" dirty="0" smtClean="0"/>
              <a:t>Results:</a:t>
            </a:r>
          </a:p>
          <a:p>
            <a:pPr lvl="1"/>
            <a:r>
              <a:rPr lang="en-US" sz="3000" dirty="0" smtClean="0"/>
              <a:t>increases and decreases in achievement are similar to other subgroups.</a:t>
            </a:r>
          </a:p>
          <a:p>
            <a:pPr lvl="1">
              <a:buNone/>
            </a:pPr>
            <a:endParaRPr lang="en-US" sz="1500" dirty="0" smtClean="0"/>
          </a:p>
          <a:p>
            <a:pPr lvl="1"/>
            <a:r>
              <a:rPr lang="en-US" sz="3000" dirty="0" smtClean="0"/>
              <a:t>students with disabilities that score proficient are making gains</a:t>
            </a:r>
          </a:p>
          <a:p>
            <a:pPr lvl="1">
              <a:buNone/>
            </a:pPr>
            <a:endParaRPr lang="en-US" sz="1500" dirty="0" smtClean="0"/>
          </a:p>
          <a:p>
            <a:pPr lvl="1"/>
            <a:r>
              <a:rPr lang="en-US" sz="3000" dirty="0" smtClean="0"/>
              <a:t>Still a large gap of achievement between students with disabilities and peers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Journals Have to Offer</a:t>
            </a:r>
            <a:endParaRPr lang="en-US" dirty="0"/>
          </a:p>
        </p:txBody>
      </p:sp>
      <p:sp>
        <p:nvSpPr>
          <p:cNvPr id="3" name="Content Placeholder 2"/>
          <p:cNvSpPr>
            <a:spLocks noGrp="1"/>
          </p:cNvSpPr>
          <p:nvPr>
            <p:ph idx="1"/>
          </p:nvPr>
        </p:nvSpPr>
        <p:spPr>
          <a:xfrm>
            <a:off x="457200" y="1752600"/>
            <a:ext cx="8229600" cy="4800599"/>
          </a:xfrm>
        </p:spPr>
        <p:txBody>
          <a:bodyPr>
            <a:normAutofit fontScale="92500" lnSpcReduction="10000"/>
          </a:bodyPr>
          <a:lstStyle/>
          <a:p>
            <a:r>
              <a:rPr lang="en-US" sz="4324" dirty="0" smtClean="0"/>
              <a:t>Professional journals lend a hand in …</a:t>
            </a:r>
          </a:p>
          <a:p>
            <a:pPr lvl="2"/>
            <a:r>
              <a:rPr lang="en-US" sz="2941" dirty="0" smtClean="0"/>
              <a:t>Information for IDEA and NCLB</a:t>
            </a:r>
          </a:p>
          <a:p>
            <a:pPr lvl="2"/>
            <a:r>
              <a:rPr lang="en-US" sz="2941" dirty="0" smtClean="0"/>
              <a:t>textbook writing and indirectly teaching new teachers</a:t>
            </a:r>
          </a:p>
          <a:p>
            <a:pPr lvl="2"/>
            <a:r>
              <a:rPr lang="en-US" sz="2941" dirty="0" smtClean="0"/>
              <a:t>evidence based practices</a:t>
            </a:r>
          </a:p>
          <a:p>
            <a:pPr lvl="2">
              <a:buNone/>
            </a:pPr>
            <a:endParaRPr lang="en-US" dirty="0" smtClean="0"/>
          </a:p>
          <a:p>
            <a:pPr lvl="2">
              <a:buNone/>
            </a:pPr>
            <a:endParaRPr lang="en-US" dirty="0" smtClean="0"/>
          </a:p>
          <a:p>
            <a:pPr algn="ctr">
              <a:buNone/>
            </a:pPr>
            <a:r>
              <a:rPr lang="en-US" sz="7027" dirty="0" smtClean="0"/>
              <a:t>But </a:t>
            </a:r>
            <a:r>
              <a:rPr lang="en-US" sz="7027" dirty="0" smtClean="0"/>
              <a:t>what is published</a:t>
            </a:r>
            <a:r>
              <a:rPr lang="en-US" sz="7027" dirty="0" smtClean="0"/>
              <a:t>?</a:t>
            </a:r>
          </a:p>
          <a:p>
            <a:endParaRPr lang="en-US" dirty="0" smtClean="0"/>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Study</a:t>
            </a:r>
            <a:endParaRPr lang="en-US" dirty="0"/>
          </a:p>
        </p:txBody>
      </p:sp>
      <p:sp>
        <p:nvSpPr>
          <p:cNvPr id="3" name="Content Placeholder 2"/>
          <p:cNvSpPr>
            <a:spLocks noGrp="1"/>
          </p:cNvSpPr>
          <p:nvPr>
            <p:ph idx="1"/>
          </p:nvPr>
        </p:nvSpPr>
        <p:spPr>
          <a:xfrm>
            <a:off x="457200" y="1752600"/>
            <a:ext cx="8229600" cy="5105399"/>
          </a:xfrm>
        </p:spPr>
        <p:txBody>
          <a:bodyPr>
            <a:normAutofit fontScale="92500"/>
          </a:bodyPr>
          <a:lstStyle/>
          <a:p>
            <a:r>
              <a:rPr lang="en-US" dirty="0" smtClean="0"/>
              <a:t>Time : 1998 to 2006</a:t>
            </a:r>
          </a:p>
          <a:p>
            <a:r>
              <a:rPr lang="en-US" dirty="0" smtClean="0"/>
              <a:t>Goal: Identify amount and types of research published</a:t>
            </a:r>
          </a:p>
          <a:p>
            <a:r>
              <a:rPr lang="en-US" dirty="0" smtClean="0"/>
              <a:t>Results: 58% of the articles were research articles</a:t>
            </a:r>
          </a:p>
          <a:p>
            <a:pPr lvl="2"/>
            <a:r>
              <a:rPr lang="en-US" dirty="0" smtClean="0"/>
              <a:t>Research intervention: low 15.9%</a:t>
            </a:r>
          </a:p>
          <a:p>
            <a:pPr lvl="2"/>
            <a:r>
              <a:rPr lang="en-US" dirty="0" smtClean="0"/>
              <a:t>Academic interventions more then social interventions</a:t>
            </a:r>
          </a:p>
          <a:p>
            <a:pPr lvl="2"/>
            <a:r>
              <a:rPr lang="en-US" dirty="0" smtClean="0"/>
              <a:t>Average age of participants in studies declined</a:t>
            </a:r>
          </a:p>
          <a:p>
            <a:pPr lvl="2">
              <a:buNone/>
            </a:pPr>
            <a:endParaRPr lang="en-US" dirty="0" smtClean="0"/>
          </a:p>
          <a:p>
            <a:pPr algn="ctr">
              <a:buNone/>
            </a:pPr>
            <a:r>
              <a:rPr lang="en-US" sz="6000" dirty="0" smtClean="0"/>
              <a:t>Intervention publications should be much higher!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369</TotalTime>
  <Words>1764</Words>
  <Application>Microsoft Macintosh PowerPoint</Application>
  <PresentationFormat>On-screen Show (4:3)</PresentationFormat>
  <Paragraphs>191</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Focus</vt:lpstr>
      <vt:lpstr>Special Education Today </vt:lpstr>
      <vt:lpstr>Students with Disabilities</vt:lpstr>
      <vt:lpstr>Students with Disabilities</vt:lpstr>
      <vt:lpstr>Goal of Special Education </vt:lpstr>
      <vt:lpstr>Are we reaching that goal? Meeting/ Analyzing data</vt:lpstr>
      <vt:lpstr>Research Data</vt:lpstr>
      <vt:lpstr>NECO Study (2006-2008)</vt:lpstr>
      <vt:lpstr>What Journals Have to Offer</vt:lpstr>
      <vt:lpstr>Journal Study</vt:lpstr>
      <vt:lpstr>Overview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dc:title>
  <dc:creator>Ashley Mellor</dc:creator>
  <cp:lastModifiedBy>Ashley Mellor</cp:lastModifiedBy>
  <cp:revision>62</cp:revision>
  <dcterms:created xsi:type="dcterms:W3CDTF">2011-06-16T15:54:21Z</dcterms:created>
  <dcterms:modified xsi:type="dcterms:W3CDTF">2011-06-16T16:01:53Z</dcterms:modified>
</cp:coreProperties>
</file>